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1"/>
  </p:sldMasterIdLst>
  <p:notesMasterIdLst>
    <p:notesMasterId r:id="rId17"/>
  </p:notesMasterIdLst>
  <p:sldIdLst>
    <p:sldId id="256" r:id="rId2"/>
    <p:sldId id="278" r:id="rId3"/>
    <p:sldId id="264" r:id="rId4"/>
    <p:sldId id="265" r:id="rId5"/>
    <p:sldId id="258" r:id="rId6"/>
    <p:sldId id="273" r:id="rId7"/>
    <p:sldId id="260" r:id="rId8"/>
    <p:sldId id="266" r:id="rId9"/>
    <p:sldId id="271" r:id="rId10"/>
    <p:sldId id="272" r:id="rId11"/>
    <p:sldId id="275" r:id="rId12"/>
    <p:sldId id="277" r:id="rId13"/>
    <p:sldId id="269" r:id="rId14"/>
    <p:sldId id="263" r:id="rId15"/>
    <p:sldId id="27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78" autoAdjust="0"/>
    <p:restoredTop sz="91674" autoAdjust="0"/>
  </p:normalViewPr>
  <p:slideViewPr>
    <p:cSldViewPr snapToGrid="0">
      <p:cViewPr>
        <p:scale>
          <a:sx n="92" d="100"/>
          <a:sy n="92" d="100"/>
        </p:scale>
        <p:origin x="7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6302AE-5D8E-401B-B40D-5FBF174AC476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E844CEB3-6401-4D25-BC53-B33B8A68CDA3}">
      <dgm:prSet/>
      <dgm:spPr/>
      <dgm:t>
        <a:bodyPr/>
        <a:lstStyle/>
        <a:p>
          <a:pPr>
            <a:defRPr cap="all"/>
          </a:pPr>
          <a:r>
            <a:rPr lang="en-US"/>
            <a:t>DNA analysis </a:t>
          </a:r>
        </a:p>
      </dgm:t>
    </dgm:pt>
    <dgm:pt modelId="{8AE9DFAE-4D16-44F4-94C8-E4A1AA5FFA67}" type="parTrans" cxnId="{3A07A290-7ECE-4ADB-977C-30C2E441CF64}">
      <dgm:prSet/>
      <dgm:spPr/>
      <dgm:t>
        <a:bodyPr/>
        <a:lstStyle/>
        <a:p>
          <a:endParaRPr lang="en-US"/>
        </a:p>
      </dgm:t>
    </dgm:pt>
    <dgm:pt modelId="{C286777E-0FA3-4087-A645-480B3E9AC6E5}" type="sibTrans" cxnId="{3A07A290-7ECE-4ADB-977C-30C2E441CF64}">
      <dgm:prSet/>
      <dgm:spPr/>
      <dgm:t>
        <a:bodyPr/>
        <a:lstStyle/>
        <a:p>
          <a:endParaRPr lang="en-US"/>
        </a:p>
      </dgm:t>
    </dgm:pt>
    <dgm:pt modelId="{CCD8C0A8-A365-41A4-BAC5-37DC7895F714}">
      <dgm:prSet/>
      <dgm:spPr/>
      <dgm:t>
        <a:bodyPr/>
        <a:lstStyle/>
        <a:p>
          <a:pPr>
            <a:defRPr cap="all"/>
          </a:pPr>
          <a:r>
            <a:rPr lang="en-US"/>
            <a:t>Field studies</a:t>
          </a:r>
        </a:p>
      </dgm:t>
    </dgm:pt>
    <dgm:pt modelId="{9ADE24C5-A838-4759-BBAF-4804DAD7FD4E}" type="parTrans" cxnId="{C707CA45-457B-4D92-865A-0644C106CC05}">
      <dgm:prSet/>
      <dgm:spPr/>
      <dgm:t>
        <a:bodyPr/>
        <a:lstStyle/>
        <a:p>
          <a:endParaRPr lang="en-US"/>
        </a:p>
      </dgm:t>
    </dgm:pt>
    <dgm:pt modelId="{74434ADB-93B8-4584-BF5C-FC3C5054E87E}" type="sibTrans" cxnId="{C707CA45-457B-4D92-865A-0644C106CC05}">
      <dgm:prSet/>
      <dgm:spPr/>
      <dgm:t>
        <a:bodyPr/>
        <a:lstStyle/>
        <a:p>
          <a:endParaRPr lang="en-US"/>
        </a:p>
      </dgm:t>
    </dgm:pt>
    <dgm:pt modelId="{8CBD5631-DEA2-403F-96F1-E5B8C93F7259}">
      <dgm:prSet/>
      <dgm:spPr/>
      <dgm:t>
        <a:bodyPr/>
        <a:lstStyle/>
        <a:p>
          <a:pPr>
            <a:defRPr cap="all"/>
          </a:pPr>
          <a:r>
            <a:rPr lang="en-US"/>
            <a:t>Fossils</a:t>
          </a:r>
        </a:p>
      </dgm:t>
    </dgm:pt>
    <dgm:pt modelId="{78824F35-16E9-44A2-9ED3-9B2FDC4A9F2C}" type="parTrans" cxnId="{EEAE2772-CB10-46AB-849F-E9A68B93AC65}">
      <dgm:prSet/>
      <dgm:spPr/>
      <dgm:t>
        <a:bodyPr/>
        <a:lstStyle/>
        <a:p>
          <a:endParaRPr lang="en-US"/>
        </a:p>
      </dgm:t>
    </dgm:pt>
    <dgm:pt modelId="{B8F2CD4B-1381-4D3A-AEC7-93B3CA889F2D}" type="sibTrans" cxnId="{EEAE2772-CB10-46AB-849F-E9A68B93AC65}">
      <dgm:prSet/>
      <dgm:spPr/>
      <dgm:t>
        <a:bodyPr/>
        <a:lstStyle/>
        <a:p>
          <a:endParaRPr lang="en-US"/>
        </a:p>
      </dgm:t>
    </dgm:pt>
    <dgm:pt modelId="{49E6709D-505F-4B00-B70D-BD8DA7E411B6}" type="pres">
      <dgm:prSet presAssocID="{326302AE-5D8E-401B-B40D-5FBF174AC476}" presName="root" presStyleCnt="0">
        <dgm:presLayoutVars>
          <dgm:dir/>
          <dgm:resizeHandles val="exact"/>
        </dgm:presLayoutVars>
      </dgm:prSet>
      <dgm:spPr/>
    </dgm:pt>
    <dgm:pt modelId="{F4C6FD46-0FC8-4349-A026-D77B7E1920A7}" type="pres">
      <dgm:prSet presAssocID="{E844CEB3-6401-4D25-BC53-B33B8A68CDA3}" presName="compNode" presStyleCnt="0"/>
      <dgm:spPr/>
    </dgm:pt>
    <dgm:pt modelId="{A6F9A7D3-F89E-4D49-AD13-66B01D67C5FA}" type="pres">
      <dgm:prSet presAssocID="{E844CEB3-6401-4D25-BC53-B33B8A68CDA3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323DD3BA-AA4F-404B-BF56-F3CE30CB81D9}" type="pres">
      <dgm:prSet presAssocID="{E844CEB3-6401-4D25-BC53-B33B8A68CDA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37DBA3D0-17CE-48E2-8676-C5CAE90AA667}" type="pres">
      <dgm:prSet presAssocID="{E844CEB3-6401-4D25-BC53-B33B8A68CDA3}" presName="spaceRect" presStyleCnt="0"/>
      <dgm:spPr/>
    </dgm:pt>
    <dgm:pt modelId="{A73EF3C7-D65C-4827-9CAF-53D2D46904AD}" type="pres">
      <dgm:prSet presAssocID="{E844CEB3-6401-4D25-BC53-B33B8A68CDA3}" presName="textRect" presStyleLbl="revTx" presStyleIdx="0" presStyleCnt="3">
        <dgm:presLayoutVars>
          <dgm:chMax val="1"/>
          <dgm:chPref val="1"/>
        </dgm:presLayoutVars>
      </dgm:prSet>
      <dgm:spPr/>
    </dgm:pt>
    <dgm:pt modelId="{B04BA4B1-B5A6-4920-8CFB-7F4A4B4CBCEC}" type="pres">
      <dgm:prSet presAssocID="{C286777E-0FA3-4087-A645-480B3E9AC6E5}" presName="sibTrans" presStyleCnt="0"/>
      <dgm:spPr/>
    </dgm:pt>
    <dgm:pt modelId="{5333406E-D902-4BE9-95EE-9CA96AB31743}" type="pres">
      <dgm:prSet presAssocID="{CCD8C0A8-A365-41A4-BAC5-37DC7895F714}" presName="compNode" presStyleCnt="0"/>
      <dgm:spPr/>
    </dgm:pt>
    <dgm:pt modelId="{EDB1971D-FA20-486B-82E4-CA96F4CADAED}" type="pres">
      <dgm:prSet presAssocID="{CCD8C0A8-A365-41A4-BAC5-37DC7895F714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44B30FBC-5FB3-4365-81F3-B1C09F7F98A6}" type="pres">
      <dgm:prSet presAssocID="{CCD8C0A8-A365-41A4-BAC5-37DC7895F71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lobe"/>
        </a:ext>
      </dgm:extLst>
    </dgm:pt>
    <dgm:pt modelId="{E5544649-45D8-43A0-8BE8-12D8CE0A52F8}" type="pres">
      <dgm:prSet presAssocID="{CCD8C0A8-A365-41A4-BAC5-37DC7895F714}" presName="spaceRect" presStyleCnt="0"/>
      <dgm:spPr/>
    </dgm:pt>
    <dgm:pt modelId="{707B7352-6327-4E17-A4B0-6CAA8168EE83}" type="pres">
      <dgm:prSet presAssocID="{CCD8C0A8-A365-41A4-BAC5-37DC7895F714}" presName="textRect" presStyleLbl="revTx" presStyleIdx="1" presStyleCnt="3">
        <dgm:presLayoutVars>
          <dgm:chMax val="1"/>
          <dgm:chPref val="1"/>
        </dgm:presLayoutVars>
      </dgm:prSet>
      <dgm:spPr/>
    </dgm:pt>
    <dgm:pt modelId="{A87415FE-8B0E-4CDA-A32F-8E95E31B0E04}" type="pres">
      <dgm:prSet presAssocID="{74434ADB-93B8-4584-BF5C-FC3C5054E87E}" presName="sibTrans" presStyleCnt="0"/>
      <dgm:spPr/>
    </dgm:pt>
    <dgm:pt modelId="{01B4E7BC-85FC-4E38-A0FC-B22363D96CCE}" type="pres">
      <dgm:prSet presAssocID="{8CBD5631-DEA2-403F-96F1-E5B8C93F7259}" presName="compNode" presStyleCnt="0"/>
      <dgm:spPr/>
    </dgm:pt>
    <dgm:pt modelId="{CA5CB294-C1B3-42E9-8D62-DB7C44D018B8}" type="pres">
      <dgm:prSet presAssocID="{8CBD5631-DEA2-403F-96F1-E5B8C93F7259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57E72B63-2CDC-431E-B5F1-B5C0D587A317}" type="pres">
      <dgm:prSet presAssocID="{8CBD5631-DEA2-403F-96F1-E5B8C93F725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croscope"/>
        </a:ext>
      </dgm:extLst>
    </dgm:pt>
    <dgm:pt modelId="{EE852C10-4E01-4625-BB48-43C7BD00D4B7}" type="pres">
      <dgm:prSet presAssocID="{8CBD5631-DEA2-403F-96F1-E5B8C93F7259}" presName="spaceRect" presStyleCnt="0"/>
      <dgm:spPr/>
    </dgm:pt>
    <dgm:pt modelId="{C5A72C20-184B-47E5-B4EB-DA7315C09595}" type="pres">
      <dgm:prSet presAssocID="{8CBD5631-DEA2-403F-96F1-E5B8C93F7259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BB375A26-7295-419B-97E7-BDB8752999D4}" type="presOf" srcId="{CCD8C0A8-A365-41A4-BAC5-37DC7895F714}" destId="{707B7352-6327-4E17-A4B0-6CAA8168EE83}" srcOrd="0" destOrd="0" presId="urn:microsoft.com/office/officeart/2018/5/layout/IconLeafLabelList"/>
    <dgm:cxn modelId="{5B0DA765-C85B-4C3A-94D7-D2D3B7C151A3}" type="presOf" srcId="{326302AE-5D8E-401B-B40D-5FBF174AC476}" destId="{49E6709D-505F-4B00-B70D-BD8DA7E411B6}" srcOrd="0" destOrd="0" presId="urn:microsoft.com/office/officeart/2018/5/layout/IconLeafLabelList"/>
    <dgm:cxn modelId="{C707CA45-457B-4D92-865A-0644C106CC05}" srcId="{326302AE-5D8E-401B-B40D-5FBF174AC476}" destId="{CCD8C0A8-A365-41A4-BAC5-37DC7895F714}" srcOrd="1" destOrd="0" parTransId="{9ADE24C5-A838-4759-BBAF-4804DAD7FD4E}" sibTransId="{74434ADB-93B8-4584-BF5C-FC3C5054E87E}"/>
    <dgm:cxn modelId="{EEAE2772-CB10-46AB-849F-E9A68B93AC65}" srcId="{326302AE-5D8E-401B-B40D-5FBF174AC476}" destId="{8CBD5631-DEA2-403F-96F1-E5B8C93F7259}" srcOrd="2" destOrd="0" parTransId="{78824F35-16E9-44A2-9ED3-9B2FDC4A9F2C}" sibTransId="{B8F2CD4B-1381-4D3A-AEC7-93B3CA889F2D}"/>
    <dgm:cxn modelId="{3A07A290-7ECE-4ADB-977C-30C2E441CF64}" srcId="{326302AE-5D8E-401B-B40D-5FBF174AC476}" destId="{E844CEB3-6401-4D25-BC53-B33B8A68CDA3}" srcOrd="0" destOrd="0" parTransId="{8AE9DFAE-4D16-44F4-94C8-E4A1AA5FFA67}" sibTransId="{C286777E-0FA3-4087-A645-480B3E9AC6E5}"/>
    <dgm:cxn modelId="{4AA977C0-455A-4653-8715-BBB7905B26E7}" type="presOf" srcId="{8CBD5631-DEA2-403F-96F1-E5B8C93F7259}" destId="{C5A72C20-184B-47E5-B4EB-DA7315C09595}" srcOrd="0" destOrd="0" presId="urn:microsoft.com/office/officeart/2018/5/layout/IconLeafLabelList"/>
    <dgm:cxn modelId="{DF1ECAEE-0621-4F99-9328-0C78CB9F69FF}" type="presOf" srcId="{E844CEB3-6401-4D25-BC53-B33B8A68CDA3}" destId="{A73EF3C7-D65C-4827-9CAF-53D2D46904AD}" srcOrd="0" destOrd="0" presId="urn:microsoft.com/office/officeart/2018/5/layout/IconLeafLabelList"/>
    <dgm:cxn modelId="{B6DA410E-68AB-40E6-A0EE-556774D0F024}" type="presParOf" srcId="{49E6709D-505F-4B00-B70D-BD8DA7E411B6}" destId="{F4C6FD46-0FC8-4349-A026-D77B7E1920A7}" srcOrd="0" destOrd="0" presId="urn:microsoft.com/office/officeart/2018/5/layout/IconLeafLabelList"/>
    <dgm:cxn modelId="{45AF76AF-5E82-43FF-939D-52A6F91A65D7}" type="presParOf" srcId="{F4C6FD46-0FC8-4349-A026-D77B7E1920A7}" destId="{A6F9A7D3-F89E-4D49-AD13-66B01D67C5FA}" srcOrd="0" destOrd="0" presId="urn:microsoft.com/office/officeart/2018/5/layout/IconLeafLabelList"/>
    <dgm:cxn modelId="{FD1D71FD-19A6-4452-AF98-F53B58EA23F1}" type="presParOf" srcId="{F4C6FD46-0FC8-4349-A026-D77B7E1920A7}" destId="{323DD3BA-AA4F-404B-BF56-F3CE30CB81D9}" srcOrd="1" destOrd="0" presId="urn:microsoft.com/office/officeart/2018/5/layout/IconLeafLabelList"/>
    <dgm:cxn modelId="{E6CF6676-C858-4A8C-9534-C99DAB500727}" type="presParOf" srcId="{F4C6FD46-0FC8-4349-A026-D77B7E1920A7}" destId="{37DBA3D0-17CE-48E2-8676-C5CAE90AA667}" srcOrd="2" destOrd="0" presId="urn:microsoft.com/office/officeart/2018/5/layout/IconLeafLabelList"/>
    <dgm:cxn modelId="{8F3372FD-A6CF-4C4F-9FAB-BA8DA3C15493}" type="presParOf" srcId="{F4C6FD46-0FC8-4349-A026-D77B7E1920A7}" destId="{A73EF3C7-D65C-4827-9CAF-53D2D46904AD}" srcOrd="3" destOrd="0" presId="urn:microsoft.com/office/officeart/2018/5/layout/IconLeafLabelList"/>
    <dgm:cxn modelId="{68F343FB-883E-4193-9969-9B480B59FEDA}" type="presParOf" srcId="{49E6709D-505F-4B00-B70D-BD8DA7E411B6}" destId="{B04BA4B1-B5A6-4920-8CFB-7F4A4B4CBCEC}" srcOrd="1" destOrd="0" presId="urn:microsoft.com/office/officeart/2018/5/layout/IconLeafLabelList"/>
    <dgm:cxn modelId="{979F4556-4897-4635-8D4B-3492607A07E6}" type="presParOf" srcId="{49E6709D-505F-4B00-B70D-BD8DA7E411B6}" destId="{5333406E-D902-4BE9-95EE-9CA96AB31743}" srcOrd="2" destOrd="0" presId="urn:microsoft.com/office/officeart/2018/5/layout/IconLeafLabelList"/>
    <dgm:cxn modelId="{DD6F3D4B-6BDD-4CF0-8836-F0FC2944FA03}" type="presParOf" srcId="{5333406E-D902-4BE9-95EE-9CA96AB31743}" destId="{EDB1971D-FA20-486B-82E4-CA96F4CADAED}" srcOrd="0" destOrd="0" presId="urn:microsoft.com/office/officeart/2018/5/layout/IconLeafLabelList"/>
    <dgm:cxn modelId="{85395058-A5B3-478C-AE8C-B063C305AD41}" type="presParOf" srcId="{5333406E-D902-4BE9-95EE-9CA96AB31743}" destId="{44B30FBC-5FB3-4365-81F3-B1C09F7F98A6}" srcOrd="1" destOrd="0" presId="urn:microsoft.com/office/officeart/2018/5/layout/IconLeafLabelList"/>
    <dgm:cxn modelId="{AA94FE99-65E8-4DE8-B44A-8C01AB065E08}" type="presParOf" srcId="{5333406E-D902-4BE9-95EE-9CA96AB31743}" destId="{E5544649-45D8-43A0-8BE8-12D8CE0A52F8}" srcOrd="2" destOrd="0" presId="urn:microsoft.com/office/officeart/2018/5/layout/IconLeafLabelList"/>
    <dgm:cxn modelId="{E123BC65-E2E9-4494-A80D-D0AF9DE14F92}" type="presParOf" srcId="{5333406E-D902-4BE9-95EE-9CA96AB31743}" destId="{707B7352-6327-4E17-A4B0-6CAA8168EE83}" srcOrd="3" destOrd="0" presId="urn:microsoft.com/office/officeart/2018/5/layout/IconLeafLabelList"/>
    <dgm:cxn modelId="{A8D3E3DB-7C14-43CC-AEFB-89AB202F28DD}" type="presParOf" srcId="{49E6709D-505F-4B00-B70D-BD8DA7E411B6}" destId="{A87415FE-8B0E-4CDA-A32F-8E95E31B0E04}" srcOrd="3" destOrd="0" presId="urn:microsoft.com/office/officeart/2018/5/layout/IconLeafLabelList"/>
    <dgm:cxn modelId="{2617081C-4566-466C-AB6A-8B0DD654FA3B}" type="presParOf" srcId="{49E6709D-505F-4B00-B70D-BD8DA7E411B6}" destId="{01B4E7BC-85FC-4E38-A0FC-B22363D96CCE}" srcOrd="4" destOrd="0" presId="urn:microsoft.com/office/officeart/2018/5/layout/IconLeafLabelList"/>
    <dgm:cxn modelId="{D9DA2262-FAC4-4689-B2A5-335070521AB3}" type="presParOf" srcId="{01B4E7BC-85FC-4E38-A0FC-B22363D96CCE}" destId="{CA5CB294-C1B3-42E9-8D62-DB7C44D018B8}" srcOrd="0" destOrd="0" presId="urn:microsoft.com/office/officeart/2018/5/layout/IconLeafLabelList"/>
    <dgm:cxn modelId="{05B0F3EC-E29A-4EC6-BCC3-F056B92624F1}" type="presParOf" srcId="{01B4E7BC-85FC-4E38-A0FC-B22363D96CCE}" destId="{57E72B63-2CDC-431E-B5F1-B5C0D587A317}" srcOrd="1" destOrd="0" presId="urn:microsoft.com/office/officeart/2018/5/layout/IconLeafLabelList"/>
    <dgm:cxn modelId="{E4459661-9A19-4AE9-9C0D-15B4A4F23F13}" type="presParOf" srcId="{01B4E7BC-85FC-4E38-A0FC-B22363D96CCE}" destId="{EE852C10-4E01-4625-BB48-43C7BD00D4B7}" srcOrd="2" destOrd="0" presId="urn:microsoft.com/office/officeart/2018/5/layout/IconLeafLabelList"/>
    <dgm:cxn modelId="{8441FD79-14EC-44B9-A104-10BA1B242CAC}" type="presParOf" srcId="{01B4E7BC-85FC-4E38-A0FC-B22363D96CCE}" destId="{C5A72C20-184B-47E5-B4EB-DA7315C09595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F9A7D3-F89E-4D49-AD13-66B01D67C5FA}">
      <dsp:nvSpPr>
        <dsp:cNvPr id="0" name=""/>
        <dsp:cNvSpPr/>
      </dsp:nvSpPr>
      <dsp:spPr>
        <a:xfrm>
          <a:off x="679050" y="581261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3DD3BA-AA4F-404B-BF56-F3CE30CB81D9}">
      <dsp:nvSpPr>
        <dsp:cNvPr id="0" name=""/>
        <dsp:cNvSpPr/>
      </dsp:nvSpPr>
      <dsp:spPr>
        <a:xfrm>
          <a:off x="1081237" y="983449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3EF3C7-D65C-4827-9CAF-53D2D46904AD}">
      <dsp:nvSpPr>
        <dsp:cNvPr id="0" name=""/>
        <dsp:cNvSpPr/>
      </dsp:nvSpPr>
      <dsp:spPr>
        <a:xfrm>
          <a:off x="75768" y="3056262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400" kern="1200"/>
            <a:t>DNA analysis </a:t>
          </a:r>
        </a:p>
      </dsp:txBody>
      <dsp:txXfrm>
        <a:off x="75768" y="3056262"/>
        <a:ext cx="3093750" cy="720000"/>
      </dsp:txXfrm>
    </dsp:sp>
    <dsp:sp modelId="{EDB1971D-FA20-486B-82E4-CA96F4CADAED}">
      <dsp:nvSpPr>
        <dsp:cNvPr id="0" name=""/>
        <dsp:cNvSpPr/>
      </dsp:nvSpPr>
      <dsp:spPr>
        <a:xfrm>
          <a:off x="4314206" y="581261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B30FBC-5FB3-4365-81F3-B1C09F7F98A6}">
      <dsp:nvSpPr>
        <dsp:cNvPr id="0" name=""/>
        <dsp:cNvSpPr/>
      </dsp:nvSpPr>
      <dsp:spPr>
        <a:xfrm>
          <a:off x="4716393" y="983449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7B7352-6327-4E17-A4B0-6CAA8168EE83}">
      <dsp:nvSpPr>
        <dsp:cNvPr id="0" name=""/>
        <dsp:cNvSpPr/>
      </dsp:nvSpPr>
      <dsp:spPr>
        <a:xfrm>
          <a:off x="3710925" y="3056262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400" kern="1200"/>
            <a:t>Field studies</a:t>
          </a:r>
        </a:p>
      </dsp:txBody>
      <dsp:txXfrm>
        <a:off x="3710925" y="3056262"/>
        <a:ext cx="3093750" cy="720000"/>
      </dsp:txXfrm>
    </dsp:sp>
    <dsp:sp modelId="{CA5CB294-C1B3-42E9-8D62-DB7C44D018B8}">
      <dsp:nvSpPr>
        <dsp:cNvPr id="0" name=""/>
        <dsp:cNvSpPr/>
      </dsp:nvSpPr>
      <dsp:spPr>
        <a:xfrm>
          <a:off x="7949362" y="581261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E72B63-2CDC-431E-B5F1-B5C0D587A317}">
      <dsp:nvSpPr>
        <dsp:cNvPr id="0" name=""/>
        <dsp:cNvSpPr/>
      </dsp:nvSpPr>
      <dsp:spPr>
        <a:xfrm>
          <a:off x="8351550" y="983449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A72C20-184B-47E5-B4EB-DA7315C09595}">
      <dsp:nvSpPr>
        <dsp:cNvPr id="0" name=""/>
        <dsp:cNvSpPr/>
      </dsp:nvSpPr>
      <dsp:spPr>
        <a:xfrm>
          <a:off x="7346081" y="3056262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400" kern="1200"/>
            <a:t>Fossils</a:t>
          </a:r>
        </a:p>
      </dsp:txBody>
      <dsp:txXfrm>
        <a:off x="7346081" y="3056262"/>
        <a:ext cx="30937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684986-3B03-4E80-AA17-46CD746D4CB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9159DE-ADC0-4FF5-ABB0-C147E8E94E1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5DAFFF-C146-45DC-BB76-6B41F041E4AB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9021631-40D1-4839-83B4-76C631A85E3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E63EA69-025B-4211-A92C-4210CBDCC4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F51C42-517C-4007-8104-98FF75F424A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EFEB41-4113-4FBD-AF81-52A9CB7850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F3F375-B5AD-4334-8E94-5255BAD54BE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B7560-80FD-4AB4-A8B3-39129DB762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8020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F3F375-B5AD-4334-8E94-5255BAD54BE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022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F3F375-B5AD-4334-8E94-5255BAD54BE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1325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F3F375-B5AD-4334-8E94-5255BAD54B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3154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F3F375-B5AD-4334-8E94-5255BAD54BE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7292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F3F375-B5AD-4334-8E94-5255BAD54BE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439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F3F375-B5AD-4334-8E94-5255BAD54B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49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F3F375-B5AD-4334-8E94-5255BAD54BE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73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B7560-80FD-4AB4-A8B3-39129DB762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48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F3F375-B5AD-4334-8E94-5255BAD54B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165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B7560-80FD-4AB4-A8B3-39129DB762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160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F3F375-B5AD-4334-8E94-5255BAD54B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918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F3F375-B5AD-4334-8E94-5255BAD54B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50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B7560-80FD-4AB4-A8B3-39129DB762F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237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F3F375-B5AD-4334-8E94-5255BAD54B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707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4/14/2020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613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89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196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734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748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94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96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73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499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4/14/2020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168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111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23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1" r:id="rId6"/>
    <p:sldLayoutId id="2147483717" r:id="rId7"/>
    <p:sldLayoutId id="2147483718" r:id="rId8"/>
    <p:sldLayoutId id="2147483719" r:id="rId9"/>
    <p:sldLayoutId id="2147483720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7.jpe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4.xml"/><Relationship Id="rId9" Type="http://schemas.microsoft.com/office/2007/relationships/diagramDrawing" Target="../diagrams/drawing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aryanningsrevenge.com/2013/06/a-moment-of-silence-for-omomyids.html" TargetMode="External"/><Relationship Id="rId3" Type="http://schemas.openxmlformats.org/officeDocument/2006/relationships/hyperlink" Target="https://doi.org/10.1038/ncomms12997" TargetMode="External"/><Relationship Id="rId7" Type="http://schemas.openxmlformats.org/officeDocument/2006/relationships/hyperlink" Target="https://www.britannica.com/animal/tarsier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ol.org/pages/127526" TargetMode="External"/><Relationship Id="rId11" Type="http://schemas.openxmlformats.org/officeDocument/2006/relationships/hyperlink" Target="http://pin.primate.wisc.edu/factsheets/entry/tarsier" TargetMode="External"/><Relationship Id="rId5" Type="http://schemas.openxmlformats.org/officeDocument/2006/relationships/hyperlink" Target="https://magazine.africageographic.com/weekly/issue-268/bushbabies-southern-lesser-galago/" TargetMode="External"/><Relationship Id="rId10" Type="http://schemas.openxmlformats.org/officeDocument/2006/relationships/hyperlink" Target="https://journals.plos.org/plosgenetics/article?id=10.1371/journal.pgen.1001342" TargetMode="External"/><Relationship Id="rId4" Type="http://schemas.openxmlformats.org/officeDocument/2006/relationships/hyperlink" Target="https://www.google.com/search?q=tarsier&amp;rlz=1C1AJZK_enUS807US807&amp;tbm=isch&amp;source=iu&amp;ictx=1&amp;fir=ZC3TIBA4C1StYM%253A%252CkQRkc5MahmPhDM%252C_&amp;vet=1&amp;usg=AI4_-kSV0GZ-8vsI0lnAXgFflFsrqLHFPA&amp;sa=X&amp;ved=2ahUKEwji08us5J3oAhXOVt8KHUfZDMUQ_h0wAnoECAgQCA#imgrc=ObVqJEpadttuEM" TargetMode="External"/><Relationship Id="rId9" Type="http://schemas.openxmlformats.org/officeDocument/2006/relationships/hyperlink" Target="https://serc.carleton.edu/eslabs/climatedetectives/5b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134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tarsier">
            <a:extLst>
              <a:ext uri="{FF2B5EF4-FFF2-40B4-BE49-F238E27FC236}">
                <a16:creationId xmlns:a16="http://schemas.microsoft.com/office/drawing/2014/main" id="{05B85875-D1CF-426E-A884-687715F68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0" r="9089" b="23119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9" name="Rectangle 136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780AB4-A063-4725-96EC-065026DF62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 fontScale="90000"/>
          </a:bodyPr>
          <a:lstStyle/>
          <a:p>
            <a:r>
              <a:rPr lang="en-US" sz="4100" dirty="0"/>
              <a:t>The Phylogenetic and Taxonomic Classification of the Tarsier (</a:t>
            </a:r>
            <a:r>
              <a:rPr lang="en-US" sz="4100" i="1" dirty="0"/>
              <a:t>Tarsiiformes</a:t>
            </a:r>
            <a:r>
              <a:rPr lang="en-US" sz="4100" dirty="0"/>
              <a:t>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6EF4BB-E961-453D-AB05-47FE64515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r>
              <a:rPr lang="en-US" sz="2000"/>
              <a:t>Hannah Brown </a:t>
            </a:r>
            <a:endParaRPr lang="en-US" sz="2000" dirty="0"/>
          </a:p>
        </p:txBody>
      </p:sp>
      <p:sp>
        <p:nvSpPr>
          <p:cNvPr id="1030" name="Rectangle 13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Slide 1">
            <a:hlinkClick r:id="" action="ppaction://media"/>
            <a:extLst>
              <a:ext uri="{FF2B5EF4-FFF2-40B4-BE49-F238E27FC236}">
                <a16:creationId xmlns:a16="http://schemas.microsoft.com/office/drawing/2014/main" id="{0EB91D5E-6580-4105-BD7A-5EE7C37B9D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19003" y="209179"/>
            <a:ext cx="946912" cy="94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7936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6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86ECA-A8AD-4803-9DBC-3E5841867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Findings: Anthropoid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8693B-6389-4A5A-BD48-4E7ABD3839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Dry rhinarium</a:t>
            </a:r>
          </a:p>
          <a:p>
            <a:r>
              <a:rPr lang="en-US" dirty="0"/>
              <a:t>Hemochorial placenta </a:t>
            </a:r>
          </a:p>
          <a:p>
            <a:r>
              <a:rPr lang="en-US" dirty="0"/>
              <a:t>External auditory meatus  </a:t>
            </a:r>
          </a:p>
          <a:p>
            <a:r>
              <a:rPr lang="en-US" dirty="0"/>
              <a:t>Retinal fovea</a:t>
            </a:r>
          </a:p>
          <a:p>
            <a:r>
              <a:rPr lang="en-US" dirty="0"/>
              <a:t>Olfactory nerves</a:t>
            </a:r>
          </a:p>
          <a:p>
            <a:r>
              <a:rPr lang="en-US" dirty="0"/>
              <a:t>Partially enclosed postorbital plate</a:t>
            </a:r>
          </a:p>
          <a:p>
            <a:r>
              <a:rPr lang="en-US" dirty="0"/>
              <a:t>DNA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6217CBB-48AD-40A3-A930-A1A6F74C9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27127" y="199452"/>
            <a:ext cx="972695" cy="97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3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B0549EF-E3A5-48D7-9134-A4E08C0EF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16DD803-634F-4EF2-A1E7-B1911DEE9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438860"/>
            <a:ext cx="11167447" cy="5752769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7B63F8-D1F3-4D40-B2D4-779BAE82BE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58398" y="-4818940"/>
            <a:ext cx="167069" cy="1051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30E5FA1D-FB3F-477A-8A53-0B929461F5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80"/>
          <a:stretch/>
        </p:blipFill>
        <p:spPr>
          <a:xfrm>
            <a:off x="884132" y="825086"/>
            <a:ext cx="10515600" cy="505015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CC9E09-8647-4D74-BD06-0E5E8952AB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75055" y="695660"/>
            <a:ext cx="822794" cy="82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19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E1F787A-852E-4CA6-9B83-85D7D26CDA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43" y="61912"/>
            <a:ext cx="10045514" cy="673417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041771F-DECE-4604-85AA-CA61816CCE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18757" y="265242"/>
            <a:ext cx="920230" cy="92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68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B162DC8C-06E4-428B-AE2C-F1B33193A27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5424"/>
            <a:ext cx="6215644" cy="4972832"/>
          </a:xfrm>
          <a:prstGeom prst="rect">
            <a:avLst/>
          </a:prstGeom>
        </p:spPr>
      </p:pic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C15E4F38-913F-4923-A45A-2BBB4EA59586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1" r="8029" b="8255"/>
          <a:stretch/>
        </p:blipFill>
        <p:spPr bwMode="auto">
          <a:xfrm>
            <a:off x="6215644" y="1195624"/>
            <a:ext cx="6158736" cy="53101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9D7F7B6-DB65-4B99-9BE4-CB30558D8089}"/>
              </a:ext>
            </a:extLst>
          </p:cNvPr>
          <p:cNvSpPr/>
          <p:nvPr/>
        </p:nvSpPr>
        <p:spPr>
          <a:xfrm>
            <a:off x="974361" y="2023672"/>
            <a:ext cx="1004341" cy="38974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AF5DA9A-C894-4A65-BDC2-0AB56AC81734}"/>
              </a:ext>
            </a:extLst>
          </p:cNvPr>
          <p:cNvSpPr/>
          <p:nvPr/>
        </p:nvSpPr>
        <p:spPr>
          <a:xfrm>
            <a:off x="1726362" y="2608289"/>
            <a:ext cx="717034" cy="2798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DC8DBD1-1D28-4AEF-85BC-CA51BAD5BF38}"/>
              </a:ext>
            </a:extLst>
          </p:cNvPr>
          <p:cNvSpPr/>
          <p:nvPr/>
        </p:nvSpPr>
        <p:spPr>
          <a:xfrm>
            <a:off x="10832904" y="2540833"/>
            <a:ext cx="672046" cy="3322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BEE82C2-021A-414A-B34B-94A24DB3DAB1}"/>
              </a:ext>
            </a:extLst>
          </p:cNvPr>
          <p:cNvSpPr/>
          <p:nvPr/>
        </p:nvSpPr>
        <p:spPr>
          <a:xfrm>
            <a:off x="9943493" y="2026178"/>
            <a:ext cx="672046" cy="3322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8A06B72-1762-41CC-BD6B-EC865F614B72}"/>
              </a:ext>
            </a:extLst>
          </p:cNvPr>
          <p:cNvCxnSpPr/>
          <p:nvPr/>
        </p:nvCxnSpPr>
        <p:spPr>
          <a:xfrm>
            <a:off x="2849732" y="1627573"/>
            <a:ext cx="0" cy="2752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AD303340-8B3E-4BE5-9D4F-A7BF291DFC70}"/>
              </a:ext>
            </a:extLst>
          </p:cNvPr>
          <p:cNvSpPr/>
          <p:nvPr/>
        </p:nvSpPr>
        <p:spPr>
          <a:xfrm>
            <a:off x="2758173" y="237216"/>
            <a:ext cx="66756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New Findings: Anthropoid 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471C0E7D-61FC-4699-8837-099C0849C32F}"/>
              </a:ext>
            </a:extLst>
          </p:cNvPr>
          <p:cNvSpPr/>
          <p:nvPr/>
        </p:nvSpPr>
        <p:spPr>
          <a:xfrm>
            <a:off x="3511468" y="1033450"/>
            <a:ext cx="4656667" cy="4413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B96B3A4-807E-4B5A-8AEF-D1CF008971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00010" y="159574"/>
            <a:ext cx="873876" cy="87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3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6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8EC193-3027-4D0B-B756-E4261C856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US" dirty="0"/>
              <a:t>Future Research</a:t>
            </a: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9144"/>
          </a:xfrm>
          <a:prstGeom prst="rect">
            <a:avLst/>
          </a:prstGeom>
          <a:solidFill>
            <a:schemeClr val="tx1">
              <a:lumMod val="65000"/>
              <a:lumOff val="35000"/>
              <a:alpha val="30000"/>
            </a:schemeClr>
          </a:solidFill>
          <a:ln w="9525">
            <a:solidFill>
              <a:schemeClr val="tx1">
                <a:lumMod val="65000"/>
                <a:lumOff val="35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id="{753062DF-7001-42BF-AF8D-E3E01A7845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3964180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7E8A803-8A1B-46F1-8C82-D7D5E645A3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64771" y="345814"/>
            <a:ext cx="852774" cy="85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2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22C51-6F50-4AE2-8D80-556CEE089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 Cited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0A603-612A-4E1A-9EDF-5A9E38B34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0602" y="2450035"/>
            <a:ext cx="5200214" cy="407815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Photos:</a:t>
            </a:r>
          </a:p>
          <a:p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Jurmain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al. (2016). Essentials of Physical Anthropology. Cengage Learning. </a:t>
            </a:r>
          </a:p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Lewis, et al. (2013). </a:t>
            </a:r>
            <a:r>
              <a:rPr 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Cengage Advantage Books: Understanding Humans: An Introduction to Physical Anthropology and Archaeology.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Cengage Learning. </a:t>
            </a:r>
          </a:p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Juergen Freund/Caters News</a:t>
            </a:r>
          </a:p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Martin, R. &amp; Ross, C. (2006). The Evolutionary and Ecological Context of Primate Vision. 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Primate Visual System: A Comparative Approach, pp. 1-36. </a:t>
            </a:r>
          </a:p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Schmitz, J., Noll, A., Raabe, C. 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Genome sequence of the basal haplorrhine primate </a:t>
            </a:r>
            <a:r>
              <a:rPr lang="en-US" sz="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Tarsius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syrichta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reveals unusual insertions. 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 </a:t>
            </a:r>
            <a:r>
              <a:rPr lang="en-US" sz="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Commun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7, 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12997 (2016).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https://doi.org/10.1038/ncomms12997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  <a:hlinkClick r:id="rId4"/>
            </a:endParaRPr>
          </a:p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google.com/search?q=tarsier&amp;rlz=1C1AJZK_enUS807US807&amp;tbm=isch&amp;source=iu&amp;ictx=1&amp;fir=ZC3TIBA4C1StYM%253A%252CkQRkc5MahmPhDM%252C_&amp;vet=1&amp;usg=AI4_-kSV0GZ-8vsI0lnAXgFflFsrqLHFPA&amp;sa=X&amp;ved=2ahUKEwji08us5J3oAhXOVt8KHUfZDMUQ_h0wAnoECAgQCA#imgrc=ObVqJEpadttuEM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https://magazine.africageographic.com/weekly/issue-268/bushbabies-southern-lesser-galago/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https://eol.org/pages/127526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https://www.britannica.com/animal/tarsier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http://www.maryanningsrevenge.com/2013/06/a-moment-of-silence-for-omomyids.html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https://serc.carleton.edu/eslabs/climatedetectives/5b.html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https://journals.plos.org/plosgenetics/article?id=10.1371/journal.pgen.1001342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FBAA36-86F2-4E84-8FDE-2D4C6323C887}"/>
              </a:ext>
            </a:extLst>
          </p:cNvPr>
          <p:cNvSpPr txBox="1">
            <a:spLocks/>
          </p:cNvSpPr>
          <p:nvPr/>
        </p:nvSpPr>
        <p:spPr>
          <a:xfrm>
            <a:off x="578190" y="2316249"/>
            <a:ext cx="5200214" cy="4078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References:</a:t>
            </a:r>
          </a:p>
          <a:p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Ankel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-Simons, F. (2007). Primate Anatomy. Academic Press. </a:t>
            </a:r>
          </a:p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Campbell et al. ( 2007). Primates in Perspective. Oxford University 	Press: New York. </a:t>
            </a:r>
          </a:p>
          <a:p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Fleagle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 G. (1988). Primate Adaptation and Evolution. Academic 	Press.</a:t>
            </a:r>
          </a:p>
          <a:p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Gron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K. (2010). Primate Factsheets: Tarsier (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Tarsius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Taxonomy, 	Morphology, &amp; Ecology. Retrieved from 	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http://pin.primate.wisc.edu/factsheets/entry/tarsier</a:t>
            </a: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Hartig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al. (2013).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Retrophylogenomics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Place Tarsiers on the 	Evolutionary Branch of Anthropoids</a:t>
            </a:r>
            <a:r>
              <a:rPr lang="en-US" sz="1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Science Reports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3: 	1756.</a:t>
            </a:r>
          </a:p>
          <a:p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Jurmain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al. (2013). Introduction to Physical Anthropology. Cengage 	Learning. </a:t>
            </a:r>
          </a:p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Stanford, et al. (2013). Biological Anthropology. Pearson. </a:t>
            </a:r>
          </a:p>
          <a:p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09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47081E1D-712D-4A8A-AA53-1A3D83C02561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0"/>
          <a:stretch/>
        </p:blipFill>
        <p:spPr>
          <a:xfrm>
            <a:off x="755072" y="110836"/>
            <a:ext cx="10508673" cy="667789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682F275-3027-47A7-8E29-B4A44490D492}"/>
              </a:ext>
            </a:extLst>
          </p:cNvPr>
          <p:cNvSpPr/>
          <p:nvPr/>
        </p:nvSpPr>
        <p:spPr>
          <a:xfrm>
            <a:off x="2438401" y="832624"/>
            <a:ext cx="1628078" cy="63190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C3FA800-02D2-47EF-8FB6-52B8A3159B4A}"/>
              </a:ext>
            </a:extLst>
          </p:cNvPr>
          <p:cNvSpPr/>
          <p:nvPr/>
        </p:nvSpPr>
        <p:spPr>
          <a:xfrm>
            <a:off x="7196254" y="832625"/>
            <a:ext cx="1293541" cy="57243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147A4BA-7164-4F97-8AFA-E490422ED0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41318" y="250841"/>
            <a:ext cx="991220" cy="99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08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02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46">
            <a:extLst>
              <a:ext uri="{FF2B5EF4-FFF2-40B4-BE49-F238E27FC236}">
                <a16:creationId xmlns:a16="http://schemas.microsoft.com/office/drawing/2014/main" id="{21A75659-5A6F-4F77-9679-678A00B9D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animal, bird, standing, black&#10;&#10;Description automatically generated">
            <a:extLst>
              <a:ext uri="{FF2B5EF4-FFF2-40B4-BE49-F238E27FC236}">
                <a16:creationId xmlns:a16="http://schemas.microsoft.com/office/drawing/2014/main" id="{4B441E85-0E9A-4F07-A5B1-8A2F949250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8" t="9091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56" name="Rectangle 48">
            <a:extLst>
              <a:ext uri="{FF2B5EF4-FFF2-40B4-BE49-F238E27FC236}">
                <a16:creationId xmlns:a16="http://schemas.microsoft.com/office/drawing/2014/main" id="{EFAEC92A-2230-45B0-A12F-07F9F9EA4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35399" y="0"/>
            <a:ext cx="9756601" cy="6858000"/>
          </a:xfrm>
          <a:prstGeom prst="rect">
            <a:avLst/>
          </a:prstGeom>
          <a:gradFill>
            <a:gsLst>
              <a:gs pos="53000">
                <a:schemeClr val="bg1"/>
              </a:gs>
              <a:gs pos="35000">
                <a:schemeClr val="bg1">
                  <a:alpha val="76000"/>
                </a:schemeClr>
              </a:gs>
              <a:gs pos="19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E860E5-FAE9-420D-B148-853BC2068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868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/>
              <a:t>The Tarsier (</a:t>
            </a:r>
            <a:r>
              <a:rPr lang="en-US" sz="2800" i="1"/>
              <a:t>Tarsiiformes)</a:t>
            </a:r>
            <a:endParaRPr lang="en-US" sz="2800"/>
          </a:p>
        </p:txBody>
      </p:sp>
      <p:sp>
        <p:nvSpPr>
          <p:cNvPr id="57" name="Rectangle 50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87333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52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3018" y="2443480"/>
            <a:ext cx="3218688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38D998F-ED12-422C-808A-263C8F72B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5868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US" sz="1700"/>
              <a:t>Ancestral </a:t>
            </a:r>
          </a:p>
          <a:p>
            <a:r>
              <a:rPr lang="en-US" sz="1700"/>
              <a:t>Nocturnal </a:t>
            </a:r>
          </a:p>
          <a:p>
            <a:r>
              <a:rPr lang="en-US" sz="1700"/>
              <a:t>SE Asia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DD6EFD-E97A-4B5E-B579-207A2A6233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82439" y="188595"/>
            <a:ext cx="1170432" cy="117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396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1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13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Rectangle 15">
            <a:extLst>
              <a:ext uri="{FF2B5EF4-FFF2-40B4-BE49-F238E27FC236}">
                <a16:creationId xmlns:a16="http://schemas.microsoft.com/office/drawing/2014/main" id="{96646FC9-C66D-4EC7-8310-0DD4ACC49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Rectangle 17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9305C1-045C-4DA4-9292-343193A96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31034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/>
              <a:t>Omomyid</a:t>
            </a:r>
          </a:p>
        </p:txBody>
      </p:sp>
      <p:sp>
        <p:nvSpPr>
          <p:cNvPr id="32" name="Rectangle: Rounded Corners 19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book, drawing&#10;&#10;Description automatically generated">
            <a:extLst>
              <a:ext uri="{FF2B5EF4-FFF2-40B4-BE49-F238E27FC236}">
                <a16:creationId xmlns:a16="http://schemas.microsoft.com/office/drawing/2014/main" id="{BBFBC8CB-2880-4497-8721-FC5D97A7AE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52" y="2135805"/>
            <a:ext cx="4477062" cy="4096512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D88D77A8-DF7F-49E8-A7D4-799FFC2313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793" y="2355502"/>
            <a:ext cx="5596128" cy="3657118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2192504-FAA7-45EA-8177-F25795797E51}"/>
              </a:ext>
            </a:extLst>
          </p:cNvPr>
          <p:cNvCxnSpPr>
            <a:cxnSpLocks/>
          </p:cNvCxnSpPr>
          <p:nvPr/>
        </p:nvCxnSpPr>
        <p:spPr>
          <a:xfrm flipH="1">
            <a:off x="11421921" y="5329365"/>
            <a:ext cx="711111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175347D-29E9-451B-84F1-6BBEA0F15A53}"/>
              </a:ext>
            </a:extLst>
          </p:cNvPr>
          <p:cNvCxnSpPr>
            <a:cxnSpLocks/>
          </p:cNvCxnSpPr>
          <p:nvPr/>
        </p:nvCxnSpPr>
        <p:spPr>
          <a:xfrm flipH="1">
            <a:off x="11421921" y="4896334"/>
            <a:ext cx="711112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2231D56-DF7B-4B2E-A0E8-03000C5AAD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10275" y="210968"/>
            <a:ext cx="1024341" cy="102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87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76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n animal&#10;&#10;Description automatically generated">
            <a:extLst>
              <a:ext uri="{FF2B5EF4-FFF2-40B4-BE49-F238E27FC236}">
                <a16:creationId xmlns:a16="http://schemas.microsoft.com/office/drawing/2014/main" id="{DE2075C1-AE4D-4AAD-B6AF-944D0B9A46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3" r="7909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31C1E-D00F-4779-A522-2CDE01261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 fontScale="92500"/>
          </a:bodyPr>
          <a:lstStyle/>
          <a:p>
            <a:pPr marL="0" indent="0" algn="ctr">
              <a:buNone/>
            </a:pPr>
            <a:r>
              <a:rPr lang="en-US" sz="4500" dirty="0"/>
              <a:t>How and why should the tarsier be classified? 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D8AA526-3B1A-49FE-AD85-2DAA300FE4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53087" y="211657"/>
            <a:ext cx="1263754" cy="126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74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4D67E-7064-43C7-94DF-7F9CB9514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Phylogeny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E651C8C-9C66-4BBD-B088-20013375F6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28" y="1820333"/>
            <a:ext cx="6059802" cy="5037667"/>
          </a:xfrm>
          <a:prstGeom prst="rect">
            <a:avLst/>
          </a:prstGeom>
        </p:spPr>
      </p:pic>
      <p:pic>
        <p:nvPicPr>
          <p:cNvPr id="7" name="Picture 6" descr="A close up of an animal&#10;&#10;Description automatically generated">
            <a:extLst>
              <a:ext uri="{FF2B5EF4-FFF2-40B4-BE49-F238E27FC236}">
                <a16:creationId xmlns:a16="http://schemas.microsoft.com/office/drawing/2014/main" id="{97C102D7-A14C-496A-9AFF-75B8C18363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730" y="210338"/>
            <a:ext cx="4898203" cy="3263705"/>
          </a:xfrm>
          <a:prstGeom prst="rect">
            <a:avLst/>
          </a:prstGeom>
        </p:spPr>
      </p:pic>
      <p:pic>
        <p:nvPicPr>
          <p:cNvPr id="13" name="Picture 12" descr="A close up of an animal&#10;&#10;Description automatically generated">
            <a:extLst>
              <a:ext uri="{FF2B5EF4-FFF2-40B4-BE49-F238E27FC236}">
                <a16:creationId xmlns:a16="http://schemas.microsoft.com/office/drawing/2014/main" id="{B4636539-FB2D-4251-8D3D-858B5E5D1E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550" y="3748363"/>
            <a:ext cx="5040564" cy="283531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49F83E6-37EA-4CD4-8177-AAB23C0E59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76432" y="210338"/>
            <a:ext cx="1068882" cy="106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16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31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33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6" name="Rectangle 35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7" name="Freeform: Shape 37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8" name="Freeform: Shape 39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3500ED-04AF-43DC-9EB4-520AF5195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Phylogeny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F64A0670-0B6D-469A-9393-34FBB02BF2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8296"/>
            <a:ext cx="4858819" cy="672140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911934B-AA52-4363-A0AD-CB991FC5C6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4502" y="209989"/>
            <a:ext cx="977692" cy="97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5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8" name="Freeform: Shape 77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0" name="Freeform: Shape 79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E0D040-B326-48B3-8743-393B79E54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Taxonomy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8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4287737F-7DE4-40E4-AC71-C0201FDB54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1254541"/>
              </p:ext>
            </p:extLst>
          </p:nvPr>
        </p:nvGraphicFramePr>
        <p:xfrm>
          <a:off x="5771213" y="625684"/>
          <a:ext cx="5361720" cy="5455384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20192">
                  <a:extLst>
                    <a:ext uri="{9D8B030D-6E8A-4147-A177-3AD203B41FA5}">
                      <a16:colId xmlns:a16="http://schemas.microsoft.com/office/drawing/2014/main" val="3822270404"/>
                    </a:ext>
                  </a:extLst>
                </a:gridCol>
                <a:gridCol w="2841528">
                  <a:extLst>
                    <a:ext uri="{9D8B030D-6E8A-4147-A177-3AD203B41FA5}">
                      <a16:colId xmlns:a16="http://schemas.microsoft.com/office/drawing/2014/main" val="2695641138"/>
                    </a:ext>
                  </a:extLst>
                </a:gridCol>
              </a:tblGrid>
              <a:tr h="681923">
                <a:tc>
                  <a:txBody>
                    <a:bodyPr/>
                    <a:lstStyle/>
                    <a:p>
                      <a:r>
                        <a:rPr lang="en-US" sz="3100"/>
                        <a:t>Kingdom</a:t>
                      </a:r>
                      <a:endParaRPr lang="en-US" sz="3100" b="1"/>
                    </a:p>
                  </a:txBody>
                  <a:tcPr marL="154982" marR="154982" marT="77491" marB="77491"/>
                </a:tc>
                <a:tc>
                  <a:txBody>
                    <a:bodyPr/>
                    <a:lstStyle/>
                    <a:p>
                      <a:r>
                        <a:rPr lang="en-US" sz="3100" b="0" dirty="0"/>
                        <a:t>Animalia</a:t>
                      </a:r>
                    </a:p>
                  </a:txBody>
                  <a:tcPr marL="154982" marR="154982" marT="77491" marB="77491"/>
                </a:tc>
                <a:extLst>
                  <a:ext uri="{0D108BD9-81ED-4DB2-BD59-A6C34878D82A}">
                    <a16:rowId xmlns:a16="http://schemas.microsoft.com/office/drawing/2014/main" val="3425810679"/>
                  </a:ext>
                </a:extLst>
              </a:tr>
              <a:tr h="681923">
                <a:tc>
                  <a:txBody>
                    <a:bodyPr/>
                    <a:lstStyle/>
                    <a:p>
                      <a:r>
                        <a:rPr lang="en-US" sz="3100" b="1" dirty="0"/>
                        <a:t>Phylum</a:t>
                      </a:r>
                    </a:p>
                  </a:txBody>
                  <a:tcPr marL="154982" marR="154982" marT="77491" marB="77491"/>
                </a:tc>
                <a:tc>
                  <a:txBody>
                    <a:bodyPr/>
                    <a:lstStyle/>
                    <a:p>
                      <a:r>
                        <a:rPr lang="en-US" sz="3100"/>
                        <a:t>Chordata</a:t>
                      </a:r>
                      <a:endParaRPr lang="en-US" sz="3100" b="0"/>
                    </a:p>
                  </a:txBody>
                  <a:tcPr marL="154982" marR="154982" marT="77491" marB="77491"/>
                </a:tc>
                <a:extLst>
                  <a:ext uri="{0D108BD9-81ED-4DB2-BD59-A6C34878D82A}">
                    <a16:rowId xmlns:a16="http://schemas.microsoft.com/office/drawing/2014/main" val="156042074"/>
                  </a:ext>
                </a:extLst>
              </a:tr>
              <a:tr h="681923">
                <a:tc>
                  <a:txBody>
                    <a:bodyPr/>
                    <a:lstStyle/>
                    <a:p>
                      <a:r>
                        <a:rPr lang="en-US" sz="3100" b="1" dirty="0"/>
                        <a:t>Class</a:t>
                      </a:r>
                    </a:p>
                  </a:txBody>
                  <a:tcPr marL="154982" marR="154982" marT="77491" marB="77491"/>
                </a:tc>
                <a:tc>
                  <a:txBody>
                    <a:bodyPr/>
                    <a:lstStyle/>
                    <a:p>
                      <a:r>
                        <a:rPr lang="en-US" sz="3100"/>
                        <a:t>Mammalia</a:t>
                      </a:r>
                      <a:endParaRPr lang="en-US" sz="3100" b="0"/>
                    </a:p>
                  </a:txBody>
                  <a:tcPr marL="154982" marR="154982" marT="77491" marB="77491"/>
                </a:tc>
                <a:extLst>
                  <a:ext uri="{0D108BD9-81ED-4DB2-BD59-A6C34878D82A}">
                    <a16:rowId xmlns:a16="http://schemas.microsoft.com/office/drawing/2014/main" val="3111876042"/>
                  </a:ext>
                </a:extLst>
              </a:tr>
              <a:tr h="681923">
                <a:tc>
                  <a:txBody>
                    <a:bodyPr/>
                    <a:lstStyle/>
                    <a:p>
                      <a:r>
                        <a:rPr lang="en-US" sz="3100" b="1"/>
                        <a:t>Order</a:t>
                      </a:r>
                    </a:p>
                  </a:txBody>
                  <a:tcPr marL="154982" marR="154982" marT="77491" marB="77491"/>
                </a:tc>
                <a:tc>
                  <a:txBody>
                    <a:bodyPr/>
                    <a:lstStyle/>
                    <a:p>
                      <a:r>
                        <a:rPr lang="en-US" sz="3100"/>
                        <a:t>Primates</a:t>
                      </a:r>
                      <a:endParaRPr lang="en-US" sz="3100" b="0"/>
                    </a:p>
                  </a:txBody>
                  <a:tcPr marL="154982" marR="154982" marT="77491" marB="77491"/>
                </a:tc>
                <a:extLst>
                  <a:ext uri="{0D108BD9-81ED-4DB2-BD59-A6C34878D82A}">
                    <a16:rowId xmlns:a16="http://schemas.microsoft.com/office/drawing/2014/main" val="3240921324"/>
                  </a:ext>
                </a:extLst>
              </a:tr>
              <a:tr h="681923">
                <a:tc>
                  <a:txBody>
                    <a:bodyPr/>
                    <a:lstStyle/>
                    <a:p>
                      <a:r>
                        <a:rPr lang="en-US" sz="3100" b="1"/>
                        <a:t>Suborder</a:t>
                      </a:r>
                    </a:p>
                  </a:txBody>
                  <a:tcPr marL="154982" marR="154982" marT="77491" marB="77491"/>
                </a:tc>
                <a:tc>
                  <a:txBody>
                    <a:bodyPr/>
                    <a:lstStyle/>
                    <a:p>
                      <a:r>
                        <a:rPr lang="en-US" sz="3100" dirty="0"/>
                        <a:t>Anthropoidea</a:t>
                      </a:r>
                      <a:endParaRPr lang="en-US" sz="3100" b="0" dirty="0"/>
                    </a:p>
                  </a:txBody>
                  <a:tcPr marL="154982" marR="154982" marT="77491" marB="77491"/>
                </a:tc>
                <a:extLst>
                  <a:ext uri="{0D108BD9-81ED-4DB2-BD59-A6C34878D82A}">
                    <a16:rowId xmlns:a16="http://schemas.microsoft.com/office/drawing/2014/main" val="1462886989"/>
                  </a:ext>
                </a:extLst>
              </a:tr>
              <a:tr h="681923">
                <a:tc>
                  <a:txBody>
                    <a:bodyPr/>
                    <a:lstStyle/>
                    <a:p>
                      <a:r>
                        <a:rPr lang="en-US" sz="3100" b="1"/>
                        <a:t>Infraorder</a:t>
                      </a:r>
                    </a:p>
                  </a:txBody>
                  <a:tcPr marL="154982" marR="154982" marT="77491" marB="77491"/>
                </a:tc>
                <a:tc>
                  <a:txBody>
                    <a:bodyPr/>
                    <a:lstStyle/>
                    <a:p>
                      <a:r>
                        <a:rPr lang="en-US" sz="3100" dirty="0"/>
                        <a:t>Tarsiiformes</a:t>
                      </a:r>
                      <a:endParaRPr lang="en-US" sz="3100" b="0" dirty="0"/>
                    </a:p>
                  </a:txBody>
                  <a:tcPr marL="154982" marR="154982" marT="77491" marB="77491"/>
                </a:tc>
                <a:extLst>
                  <a:ext uri="{0D108BD9-81ED-4DB2-BD59-A6C34878D82A}">
                    <a16:rowId xmlns:a16="http://schemas.microsoft.com/office/drawing/2014/main" val="136599888"/>
                  </a:ext>
                </a:extLst>
              </a:tr>
              <a:tr h="681923">
                <a:tc>
                  <a:txBody>
                    <a:bodyPr/>
                    <a:lstStyle/>
                    <a:p>
                      <a:r>
                        <a:rPr lang="en-US" sz="3100" b="1"/>
                        <a:t>Family</a:t>
                      </a:r>
                    </a:p>
                  </a:txBody>
                  <a:tcPr marL="154982" marR="154982" marT="77491" marB="77491"/>
                </a:tc>
                <a:tc>
                  <a:txBody>
                    <a:bodyPr/>
                    <a:lstStyle/>
                    <a:p>
                      <a:r>
                        <a:rPr lang="en-US" sz="3100"/>
                        <a:t>Tarsiidae</a:t>
                      </a:r>
                      <a:endParaRPr lang="en-US" sz="3100" b="0"/>
                    </a:p>
                  </a:txBody>
                  <a:tcPr marL="154982" marR="154982" marT="77491" marB="77491"/>
                </a:tc>
                <a:extLst>
                  <a:ext uri="{0D108BD9-81ED-4DB2-BD59-A6C34878D82A}">
                    <a16:rowId xmlns:a16="http://schemas.microsoft.com/office/drawing/2014/main" val="3394736687"/>
                  </a:ext>
                </a:extLst>
              </a:tr>
              <a:tr h="681923">
                <a:tc>
                  <a:txBody>
                    <a:bodyPr/>
                    <a:lstStyle/>
                    <a:p>
                      <a:r>
                        <a:rPr lang="en-US" sz="3100" b="1" dirty="0"/>
                        <a:t>Genus</a:t>
                      </a:r>
                    </a:p>
                  </a:txBody>
                  <a:tcPr marL="154982" marR="154982" marT="77491" marB="77491"/>
                </a:tc>
                <a:tc>
                  <a:txBody>
                    <a:bodyPr/>
                    <a:lstStyle/>
                    <a:p>
                      <a:r>
                        <a:rPr lang="en-US" sz="3100" i="1" dirty="0" err="1"/>
                        <a:t>Tarsius</a:t>
                      </a:r>
                      <a:endParaRPr lang="en-US" sz="3100" b="0" i="1" dirty="0"/>
                    </a:p>
                  </a:txBody>
                  <a:tcPr marL="154982" marR="154982" marT="77491" marB="77491"/>
                </a:tc>
                <a:extLst>
                  <a:ext uri="{0D108BD9-81ED-4DB2-BD59-A6C34878D82A}">
                    <a16:rowId xmlns:a16="http://schemas.microsoft.com/office/drawing/2014/main" val="13522009"/>
                  </a:ext>
                </a:extLst>
              </a:tr>
            </a:tbl>
          </a:graphicData>
        </a:graphic>
      </p:graphicFrame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3474DBB-D760-4434-803B-8367B70BEC4B}"/>
              </a:ext>
            </a:extLst>
          </p:cNvPr>
          <p:cNvCxnSpPr>
            <a:cxnSpLocks/>
          </p:cNvCxnSpPr>
          <p:nvPr/>
        </p:nvCxnSpPr>
        <p:spPr>
          <a:xfrm flipH="1">
            <a:off x="11211590" y="3673081"/>
            <a:ext cx="82327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5234FF6-A3B3-4F12-B803-0FC5A8F663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78751" y="122546"/>
            <a:ext cx="1152577" cy="115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3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1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39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41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2" name="Rectangle 43">
            <a:extLst>
              <a:ext uri="{FF2B5EF4-FFF2-40B4-BE49-F238E27FC236}">
                <a16:creationId xmlns:a16="http://schemas.microsoft.com/office/drawing/2014/main" id="{D7D12574-25F0-4BB1-AA48-9DE7527AF5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3" name="Rectangle 45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13AE32-6C27-485C-8F08-48D228632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31034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Initial Thoughts: Prosimian </a:t>
            </a:r>
            <a:endParaRPr lang="en-US"/>
          </a:p>
        </p:txBody>
      </p:sp>
      <p:sp>
        <p:nvSpPr>
          <p:cNvPr id="54" name="Rectangle: Rounded Corners 47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1" name="Picture 10" descr="A small brown animal&#10;&#10;Description automatically generated">
            <a:extLst>
              <a:ext uri="{FF2B5EF4-FFF2-40B4-BE49-F238E27FC236}">
                <a16:creationId xmlns:a16="http://schemas.microsoft.com/office/drawing/2014/main" id="{FFAD2B4A-0F37-4D87-A2BA-6E51392072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96"/>
          <a:stretch/>
        </p:blipFill>
        <p:spPr>
          <a:xfrm>
            <a:off x="4455543" y="2135805"/>
            <a:ext cx="3280914" cy="4096512"/>
          </a:xfrm>
          <a:prstGeom prst="rect">
            <a:avLst/>
          </a:prstGeom>
        </p:spPr>
      </p:pic>
      <p:pic>
        <p:nvPicPr>
          <p:cNvPr id="5" name="Picture 4" descr="A small brown animal&#10;&#10;Description automatically generated">
            <a:extLst>
              <a:ext uri="{FF2B5EF4-FFF2-40B4-BE49-F238E27FC236}">
                <a16:creationId xmlns:a16="http://schemas.microsoft.com/office/drawing/2014/main" id="{A03A3038-986E-463B-B5D3-FCD348D0DB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3" r="30483" b="-3"/>
          <a:stretch/>
        </p:blipFill>
        <p:spPr>
          <a:xfrm>
            <a:off x="323088" y="2137773"/>
            <a:ext cx="3703320" cy="4094544"/>
          </a:xfrm>
          <a:prstGeom prst="rect">
            <a:avLst/>
          </a:prstGeom>
        </p:spPr>
      </p:pic>
      <p:pic>
        <p:nvPicPr>
          <p:cNvPr id="9" name="Picture 8" descr="A monkey sitting on a branch&#10;&#10;Description automatically generated">
            <a:extLst>
              <a:ext uri="{FF2B5EF4-FFF2-40B4-BE49-F238E27FC236}">
                <a16:creationId xmlns:a16="http://schemas.microsoft.com/office/drawing/2014/main" id="{C05CA105-731C-433E-BC29-427A52642A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7" r="22877" b="-1"/>
          <a:stretch/>
        </p:blipFill>
        <p:spPr>
          <a:xfrm>
            <a:off x="8165592" y="2140445"/>
            <a:ext cx="3703320" cy="409458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B0156DA-8E1A-463B-AF51-42DCDA6D87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47751" y="104054"/>
            <a:ext cx="963662" cy="96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7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529</Words>
  <Application>Microsoft Office PowerPoint</Application>
  <PresentationFormat>Widescreen</PresentationFormat>
  <Paragraphs>84</Paragraphs>
  <Slides>15</Slides>
  <Notes>15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Avenir Next LT Pro</vt:lpstr>
      <vt:lpstr>Calibri</vt:lpstr>
      <vt:lpstr>Times New Roman</vt:lpstr>
      <vt:lpstr>AccentBoxVTI</vt:lpstr>
      <vt:lpstr>The Phylogenetic and Taxonomic Classification of the Tarsier (Tarsiiformes)</vt:lpstr>
      <vt:lpstr>PowerPoint Presentation</vt:lpstr>
      <vt:lpstr>The Tarsier (Tarsiiformes)</vt:lpstr>
      <vt:lpstr>Omomyid</vt:lpstr>
      <vt:lpstr>PowerPoint Presentation</vt:lpstr>
      <vt:lpstr>Phylogeny</vt:lpstr>
      <vt:lpstr>Phylogeny</vt:lpstr>
      <vt:lpstr>Taxonomy</vt:lpstr>
      <vt:lpstr>Initial Thoughts: Prosimian </vt:lpstr>
      <vt:lpstr>New Findings: Anthropoid </vt:lpstr>
      <vt:lpstr>PowerPoint Presentation</vt:lpstr>
      <vt:lpstr>PowerPoint Presentation</vt:lpstr>
      <vt:lpstr>PowerPoint Presentation</vt:lpstr>
      <vt:lpstr>Future Research</vt:lpstr>
      <vt:lpstr>Works Cited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Phylogenetic and Taxonomic Classification of the Tarsier (Tarsiiformes)</dc:title>
  <dc:creator>hanna</dc:creator>
  <cp:lastModifiedBy> </cp:lastModifiedBy>
  <cp:revision>14</cp:revision>
  <dcterms:created xsi:type="dcterms:W3CDTF">2020-04-14T18:59:30Z</dcterms:created>
  <dcterms:modified xsi:type="dcterms:W3CDTF">2020-04-15T22:48:13Z</dcterms:modified>
</cp:coreProperties>
</file>